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4" r:id="rId4"/>
    <p:sldId id="257" r:id="rId5"/>
    <p:sldId id="262" r:id="rId6"/>
    <p:sldId id="269" r:id="rId7"/>
    <p:sldId id="270" r:id="rId8"/>
    <p:sldId id="267" r:id="rId9"/>
    <p:sldId id="258" r:id="rId10"/>
    <p:sldId id="259" r:id="rId11"/>
    <p:sldId id="260" r:id="rId12"/>
    <p:sldId id="271" r:id="rId13"/>
    <p:sldId id="263"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teek maheshwari" initials="pm" lastIdx="4" clrIdx="0">
    <p:extLst>
      <p:ext uri="{19B8F6BF-5375-455C-9EA6-DF929625EA0E}">
        <p15:presenceInfo xmlns="" xmlns:p15="http://schemas.microsoft.com/office/powerpoint/2012/main" userId="9c5b39e4db26d0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85FC3-D1C6-417F-9F32-2904001218C3}" type="doc">
      <dgm:prSet loTypeId="urn:microsoft.com/office/officeart/2005/8/layout/process1" loCatId="process" qsTypeId="urn:microsoft.com/office/officeart/2005/8/quickstyle/simple1" qsCatId="simple" csTypeId="urn:microsoft.com/office/officeart/2005/8/colors/accent1_2" csCatId="accent1" phldr="1"/>
      <dgm:spPr/>
    </dgm:pt>
    <dgm:pt modelId="{ACC777FB-2B6B-4A50-A115-3197463D633F}">
      <dgm:prSet phldrT="[Text]"/>
      <dgm:spPr>
        <a:solidFill>
          <a:schemeClr val="accent1">
            <a:lumMod val="75000"/>
          </a:schemeClr>
        </a:solidFill>
      </dgm:spPr>
      <dgm:t>
        <a:bodyPr/>
        <a:lstStyle/>
        <a:p>
          <a:r>
            <a:rPr lang="en-US" dirty="0" smtClean="0"/>
            <a:t>WHO</a:t>
          </a:r>
          <a:endParaRPr lang="en-US" dirty="0"/>
        </a:p>
      </dgm:t>
    </dgm:pt>
    <dgm:pt modelId="{00408B73-63F6-4E60-AE6F-B56594CC6541}" type="parTrans" cxnId="{470ABC69-AA05-494E-BBEF-071BCCBA7C10}">
      <dgm:prSet/>
      <dgm:spPr/>
      <dgm:t>
        <a:bodyPr/>
        <a:lstStyle/>
        <a:p>
          <a:endParaRPr lang="en-US"/>
        </a:p>
      </dgm:t>
    </dgm:pt>
    <dgm:pt modelId="{591C90B5-CED0-4F9E-A857-7F99C22E4416}" type="sibTrans" cxnId="{470ABC69-AA05-494E-BBEF-071BCCBA7C10}">
      <dgm:prSet/>
      <dgm:spPr/>
      <dgm:t>
        <a:bodyPr/>
        <a:lstStyle/>
        <a:p>
          <a:endParaRPr lang="en-US"/>
        </a:p>
      </dgm:t>
    </dgm:pt>
    <dgm:pt modelId="{B3DA437E-FCDD-4F6B-BBAB-8CE52E9A1F1E}">
      <dgm:prSet phldrT="[Text]"/>
      <dgm:spPr>
        <a:solidFill>
          <a:schemeClr val="accent5">
            <a:lumMod val="75000"/>
          </a:schemeClr>
        </a:solidFill>
      </dgm:spPr>
      <dgm:t>
        <a:bodyPr/>
        <a:lstStyle/>
        <a:p>
          <a:r>
            <a:rPr lang="en-US" dirty="0" smtClean="0"/>
            <a:t>WHAT</a:t>
          </a:r>
          <a:endParaRPr lang="en-US" dirty="0"/>
        </a:p>
      </dgm:t>
    </dgm:pt>
    <dgm:pt modelId="{AC2A2DD8-A730-4D9F-98EE-51297D7AE7B9}" type="parTrans" cxnId="{0F32A971-995D-45BA-9841-32FACDCE8B7B}">
      <dgm:prSet/>
      <dgm:spPr/>
      <dgm:t>
        <a:bodyPr/>
        <a:lstStyle/>
        <a:p>
          <a:endParaRPr lang="en-US"/>
        </a:p>
      </dgm:t>
    </dgm:pt>
    <dgm:pt modelId="{1FDC1DF6-FBB0-4BBC-B81E-4548C2648E08}" type="sibTrans" cxnId="{0F32A971-995D-45BA-9841-32FACDCE8B7B}">
      <dgm:prSet/>
      <dgm:spPr/>
      <dgm:t>
        <a:bodyPr/>
        <a:lstStyle/>
        <a:p>
          <a:endParaRPr lang="en-US"/>
        </a:p>
      </dgm:t>
    </dgm:pt>
    <dgm:pt modelId="{27E9467C-D776-4436-AAFA-8D3DB9008850}">
      <dgm:prSet phldrT="[Text]"/>
      <dgm:spPr>
        <a:solidFill>
          <a:schemeClr val="accent2">
            <a:lumMod val="75000"/>
          </a:schemeClr>
        </a:solidFill>
      </dgm:spPr>
      <dgm:t>
        <a:bodyPr/>
        <a:lstStyle/>
        <a:p>
          <a:r>
            <a:rPr lang="en-US" dirty="0" smtClean="0"/>
            <a:t>WHY</a:t>
          </a:r>
          <a:endParaRPr lang="en-US" dirty="0"/>
        </a:p>
      </dgm:t>
    </dgm:pt>
    <dgm:pt modelId="{1E52DDB4-5A3D-4B61-AEC6-3F2CDE874D70}" type="parTrans" cxnId="{D39F26F8-968C-4225-8143-36D7155DE820}">
      <dgm:prSet/>
      <dgm:spPr/>
      <dgm:t>
        <a:bodyPr/>
        <a:lstStyle/>
        <a:p>
          <a:endParaRPr lang="en-US"/>
        </a:p>
      </dgm:t>
    </dgm:pt>
    <dgm:pt modelId="{0F57B67F-A317-47CC-B454-9551A6C855DA}" type="sibTrans" cxnId="{D39F26F8-968C-4225-8143-36D7155DE820}">
      <dgm:prSet/>
      <dgm:spPr/>
      <dgm:t>
        <a:bodyPr/>
        <a:lstStyle/>
        <a:p>
          <a:endParaRPr lang="en-US"/>
        </a:p>
      </dgm:t>
    </dgm:pt>
    <dgm:pt modelId="{1EB3B2D0-0436-49C2-9D3E-8AE4249176BB}" type="pres">
      <dgm:prSet presAssocID="{7A085FC3-D1C6-417F-9F32-2904001218C3}" presName="Name0" presStyleCnt="0">
        <dgm:presLayoutVars>
          <dgm:dir/>
          <dgm:resizeHandles val="exact"/>
        </dgm:presLayoutVars>
      </dgm:prSet>
      <dgm:spPr/>
    </dgm:pt>
    <dgm:pt modelId="{CC78E196-EC94-4581-B71E-6735C6F6DA81}" type="pres">
      <dgm:prSet presAssocID="{ACC777FB-2B6B-4A50-A115-3197463D633F}" presName="node" presStyleLbl="node1" presStyleIdx="0" presStyleCnt="3" custScaleX="68354" custScaleY="54264" custLinFactNeighborX="-85043" custLinFactNeighborY="-3255">
        <dgm:presLayoutVars>
          <dgm:bulletEnabled val="1"/>
        </dgm:presLayoutVars>
      </dgm:prSet>
      <dgm:spPr/>
      <dgm:t>
        <a:bodyPr/>
        <a:lstStyle/>
        <a:p>
          <a:endParaRPr lang="en-US"/>
        </a:p>
      </dgm:t>
    </dgm:pt>
    <dgm:pt modelId="{795D8E16-8126-4AD2-B34B-9E13329513A9}" type="pres">
      <dgm:prSet presAssocID="{591C90B5-CED0-4F9E-A857-7F99C22E4416}" presName="sibTrans" presStyleLbl="sibTrans2D1" presStyleIdx="0" presStyleCnt="2" custScaleX="162103"/>
      <dgm:spPr/>
      <dgm:t>
        <a:bodyPr/>
        <a:lstStyle/>
        <a:p>
          <a:endParaRPr lang="en-US"/>
        </a:p>
      </dgm:t>
    </dgm:pt>
    <dgm:pt modelId="{241F7AA2-E731-4DD2-8932-3FE584E4C48D}" type="pres">
      <dgm:prSet presAssocID="{591C90B5-CED0-4F9E-A857-7F99C22E4416}" presName="connectorText" presStyleLbl="sibTrans2D1" presStyleIdx="0" presStyleCnt="2"/>
      <dgm:spPr/>
      <dgm:t>
        <a:bodyPr/>
        <a:lstStyle/>
        <a:p>
          <a:endParaRPr lang="en-US"/>
        </a:p>
      </dgm:t>
    </dgm:pt>
    <dgm:pt modelId="{A5F6A9C3-1E34-4584-88AE-99848C0543F2}" type="pres">
      <dgm:prSet presAssocID="{B3DA437E-FCDD-4F6B-BBAB-8CE52E9A1F1E}" presName="node" presStyleLbl="node1" presStyleIdx="1" presStyleCnt="3" custScaleX="67918" custScaleY="53428">
        <dgm:presLayoutVars>
          <dgm:bulletEnabled val="1"/>
        </dgm:presLayoutVars>
      </dgm:prSet>
      <dgm:spPr/>
      <dgm:t>
        <a:bodyPr/>
        <a:lstStyle/>
        <a:p>
          <a:endParaRPr lang="en-US"/>
        </a:p>
      </dgm:t>
    </dgm:pt>
    <dgm:pt modelId="{4D2134E3-486F-4A78-82C1-DF88A36158EF}" type="pres">
      <dgm:prSet presAssocID="{1FDC1DF6-FBB0-4BBC-B81E-4548C2648E08}" presName="sibTrans" presStyleLbl="sibTrans2D1" presStyleIdx="1" presStyleCnt="2" custScaleX="171072"/>
      <dgm:spPr/>
      <dgm:t>
        <a:bodyPr/>
        <a:lstStyle/>
        <a:p>
          <a:endParaRPr lang="en-US"/>
        </a:p>
      </dgm:t>
    </dgm:pt>
    <dgm:pt modelId="{859E7A05-2D9F-4617-9040-81E15CCB4646}" type="pres">
      <dgm:prSet presAssocID="{1FDC1DF6-FBB0-4BBC-B81E-4548C2648E08}" presName="connectorText" presStyleLbl="sibTrans2D1" presStyleIdx="1" presStyleCnt="2"/>
      <dgm:spPr/>
      <dgm:t>
        <a:bodyPr/>
        <a:lstStyle/>
        <a:p>
          <a:endParaRPr lang="en-US"/>
        </a:p>
      </dgm:t>
    </dgm:pt>
    <dgm:pt modelId="{DD24BC03-EB4F-4047-9C48-C273401BFD47}" type="pres">
      <dgm:prSet presAssocID="{27E9467C-D776-4436-AAFA-8D3DB9008850}" presName="node" presStyleLbl="node1" presStyleIdx="2" presStyleCnt="3" custScaleX="65640" custScaleY="53427">
        <dgm:presLayoutVars>
          <dgm:bulletEnabled val="1"/>
        </dgm:presLayoutVars>
      </dgm:prSet>
      <dgm:spPr/>
      <dgm:t>
        <a:bodyPr/>
        <a:lstStyle/>
        <a:p>
          <a:endParaRPr lang="en-US"/>
        </a:p>
      </dgm:t>
    </dgm:pt>
  </dgm:ptLst>
  <dgm:cxnLst>
    <dgm:cxn modelId="{D1A97F86-84C5-4C4A-B06B-A49469316C91}" type="presOf" srcId="{27E9467C-D776-4436-AAFA-8D3DB9008850}" destId="{DD24BC03-EB4F-4047-9C48-C273401BFD47}" srcOrd="0" destOrd="0" presId="urn:microsoft.com/office/officeart/2005/8/layout/process1"/>
    <dgm:cxn modelId="{6CA0A832-2A7D-4F3D-9414-4BFCDE1F3D0E}" type="presOf" srcId="{7A085FC3-D1C6-417F-9F32-2904001218C3}" destId="{1EB3B2D0-0436-49C2-9D3E-8AE4249176BB}" srcOrd="0" destOrd="0" presId="urn:microsoft.com/office/officeart/2005/8/layout/process1"/>
    <dgm:cxn modelId="{9784B007-FF77-4F8F-A651-9A7678C6C438}" type="presOf" srcId="{B3DA437E-FCDD-4F6B-BBAB-8CE52E9A1F1E}" destId="{A5F6A9C3-1E34-4584-88AE-99848C0543F2}" srcOrd="0" destOrd="0" presId="urn:microsoft.com/office/officeart/2005/8/layout/process1"/>
    <dgm:cxn modelId="{9CF2370B-EC58-4F9C-ACDA-850CCC4FD164}" type="presOf" srcId="{591C90B5-CED0-4F9E-A857-7F99C22E4416}" destId="{241F7AA2-E731-4DD2-8932-3FE584E4C48D}" srcOrd="1" destOrd="0" presId="urn:microsoft.com/office/officeart/2005/8/layout/process1"/>
    <dgm:cxn modelId="{DAF983A2-066F-40E0-837A-E737D9ABE898}" type="presOf" srcId="{1FDC1DF6-FBB0-4BBC-B81E-4548C2648E08}" destId="{859E7A05-2D9F-4617-9040-81E15CCB4646}" srcOrd="1" destOrd="0" presId="urn:microsoft.com/office/officeart/2005/8/layout/process1"/>
    <dgm:cxn modelId="{470ABC69-AA05-494E-BBEF-071BCCBA7C10}" srcId="{7A085FC3-D1C6-417F-9F32-2904001218C3}" destId="{ACC777FB-2B6B-4A50-A115-3197463D633F}" srcOrd="0" destOrd="0" parTransId="{00408B73-63F6-4E60-AE6F-B56594CC6541}" sibTransId="{591C90B5-CED0-4F9E-A857-7F99C22E4416}"/>
    <dgm:cxn modelId="{D39F26F8-968C-4225-8143-36D7155DE820}" srcId="{7A085FC3-D1C6-417F-9F32-2904001218C3}" destId="{27E9467C-D776-4436-AAFA-8D3DB9008850}" srcOrd="2" destOrd="0" parTransId="{1E52DDB4-5A3D-4B61-AEC6-3F2CDE874D70}" sibTransId="{0F57B67F-A317-47CC-B454-9551A6C855DA}"/>
    <dgm:cxn modelId="{BE406C80-E495-4972-BA8D-E114139E90DF}" type="presOf" srcId="{1FDC1DF6-FBB0-4BBC-B81E-4548C2648E08}" destId="{4D2134E3-486F-4A78-82C1-DF88A36158EF}" srcOrd="0" destOrd="0" presId="urn:microsoft.com/office/officeart/2005/8/layout/process1"/>
    <dgm:cxn modelId="{0F32A971-995D-45BA-9841-32FACDCE8B7B}" srcId="{7A085FC3-D1C6-417F-9F32-2904001218C3}" destId="{B3DA437E-FCDD-4F6B-BBAB-8CE52E9A1F1E}" srcOrd="1" destOrd="0" parTransId="{AC2A2DD8-A730-4D9F-98EE-51297D7AE7B9}" sibTransId="{1FDC1DF6-FBB0-4BBC-B81E-4548C2648E08}"/>
    <dgm:cxn modelId="{1DEB0393-5A10-47C0-9BAA-27A159F97F4D}" type="presOf" srcId="{591C90B5-CED0-4F9E-A857-7F99C22E4416}" destId="{795D8E16-8126-4AD2-B34B-9E13329513A9}" srcOrd="0" destOrd="0" presId="urn:microsoft.com/office/officeart/2005/8/layout/process1"/>
    <dgm:cxn modelId="{4F489BB2-A8B3-40AE-99D7-371725BB3E24}" type="presOf" srcId="{ACC777FB-2B6B-4A50-A115-3197463D633F}" destId="{CC78E196-EC94-4581-B71E-6735C6F6DA81}" srcOrd="0" destOrd="0" presId="urn:microsoft.com/office/officeart/2005/8/layout/process1"/>
    <dgm:cxn modelId="{BE382AF1-B78E-4907-9407-CA7EABA4E147}" type="presParOf" srcId="{1EB3B2D0-0436-49C2-9D3E-8AE4249176BB}" destId="{CC78E196-EC94-4581-B71E-6735C6F6DA81}" srcOrd="0" destOrd="0" presId="urn:microsoft.com/office/officeart/2005/8/layout/process1"/>
    <dgm:cxn modelId="{5E6AC0AE-08AF-4913-92D9-06243B73C348}" type="presParOf" srcId="{1EB3B2D0-0436-49C2-9D3E-8AE4249176BB}" destId="{795D8E16-8126-4AD2-B34B-9E13329513A9}" srcOrd="1" destOrd="0" presId="urn:microsoft.com/office/officeart/2005/8/layout/process1"/>
    <dgm:cxn modelId="{89E323B0-D370-487D-BDCD-3E77F386DAE3}" type="presParOf" srcId="{795D8E16-8126-4AD2-B34B-9E13329513A9}" destId="{241F7AA2-E731-4DD2-8932-3FE584E4C48D}" srcOrd="0" destOrd="0" presId="urn:microsoft.com/office/officeart/2005/8/layout/process1"/>
    <dgm:cxn modelId="{2854D35E-7D2F-4FF5-99A1-B3FB82B43422}" type="presParOf" srcId="{1EB3B2D0-0436-49C2-9D3E-8AE4249176BB}" destId="{A5F6A9C3-1E34-4584-88AE-99848C0543F2}" srcOrd="2" destOrd="0" presId="urn:microsoft.com/office/officeart/2005/8/layout/process1"/>
    <dgm:cxn modelId="{910CE5D3-2E7E-463B-8C43-9972621AB9F3}" type="presParOf" srcId="{1EB3B2D0-0436-49C2-9D3E-8AE4249176BB}" destId="{4D2134E3-486F-4A78-82C1-DF88A36158EF}" srcOrd="3" destOrd="0" presId="urn:microsoft.com/office/officeart/2005/8/layout/process1"/>
    <dgm:cxn modelId="{286AD383-C111-47D0-AE8D-EB6231D52C37}" type="presParOf" srcId="{4D2134E3-486F-4A78-82C1-DF88A36158EF}" destId="{859E7A05-2D9F-4617-9040-81E15CCB4646}" srcOrd="0" destOrd="0" presId="urn:microsoft.com/office/officeart/2005/8/layout/process1"/>
    <dgm:cxn modelId="{2B9135B7-2014-4B7D-B18C-F55047FE589B}" type="presParOf" srcId="{1EB3B2D0-0436-49C2-9D3E-8AE4249176BB}" destId="{DD24BC03-EB4F-4047-9C48-C273401BFD4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E196-EC94-4581-B71E-6735C6F6DA81}">
      <dsp:nvSpPr>
        <dsp:cNvPr id="0" name=""/>
        <dsp:cNvSpPr/>
      </dsp:nvSpPr>
      <dsp:spPr>
        <a:xfrm>
          <a:off x="0" y="2184006"/>
          <a:ext cx="1969492" cy="938109"/>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WHO</a:t>
          </a:r>
          <a:endParaRPr lang="en-US" sz="4100" kern="1200" dirty="0"/>
        </a:p>
      </dsp:txBody>
      <dsp:txXfrm>
        <a:off x="27476" y="2211482"/>
        <a:ext cx="1914540" cy="883157"/>
      </dsp:txXfrm>
    </dsp:sp>
    <dsp:sp modelId="{795D8E16-8126-4AD2-B34B-9E13329513A9}">
      <dsp:nvSpPr>
        <dsp:cNvPr id="0" name=""/>
        <dsp:cNvSpPr/>
      </dsp:nvSpPr>
      <dsp:spPr>
        <a:xfrm rot="62029">
          <a:off x="2068091" y="2324284"/>
          <a:ext cx="992597" cy="714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2068108" y="2465263"/>
        <a:ext cx="778228" cy="428739"/>
      </dsp:txXfrm>
    </dsp:sp>
    <dsp:sp modelId="{A5F6A9C3-1E34-4584-88AE-99848C0543F2}">
      <dsp:nvSpPr>
        <dsp:cNvPr id="0" name=""/>
        <dsp:cNvSpPr/>
      </dsp:nvSpPr>
      <dsp:spPr>
        <a:xfrm>
          <a:off x="3124634" y="2247505"/>
          <a:ext cx="1956929" cy="923656"/>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WHAT</a:t>
          </a:r>
          <a:endParaRPr lang="en-US" sz="4100" kern="1200" dirty="0"/>
        </a:p>
      </dsp:txBody>
      <dsp:txXfrm>
        <a:off x="3151687" y="2274558"/>
        <a:ext cx="1902823" cy="869550"/>
      </dsp:txXfrm>
    </dsp:sp>
    <dsp:sp modelId="{4D2134E3-486F-4A78-82C1-DF88A36158EF}">
      <dsp:nvSpPr>
        <dsp:cNvPr id="0" name=""/>
        <dsp:cNvSpPr/>
      </dsp:nvSpPr>
      <dsp:spPr>
        <a:xfrm>
          <a:off x="5152628" y="2352050"/>
          <a:ext cx="1044973" cy="714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a:p>
      </dsp:txBody>
      <dsp:txXfrm>
        <a:off x="5152628" y="2494963"/>
        <a:ext cx="830604" cy="428739"/>
      </dsp:txXfrm>
    </dsp:sp>
    <dsp:sp modelId="{DD24BC03-EB4F-4047-9C48-C273401BFD47}">
      <dsp:nvSpPr>
        <dsp:cNvPr id="0" name=""/>
        <dsp:cNvSpPr/>
      </dsp:nvSpPr>
      <dsp:spPr>
        <a:xfrm>
          <a:off x="6234089" y="2247513"/>
          <a:ext cx="1891293" cy="923639"/>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WHY</a:t>
          </a:r>
          <a:endParaRPr lang="en-US" sz="4100" kern="1200" dirty="0"/>
        </a:p>
      </dsp:txBody>
      <dsp:txXfrm>
        <a:off x="6261141" y="2274565"/>
        <a:ext cx="1837189" cy="8695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7/4/2014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92D050"/>
                </a:solidFill>
              </a:rPr>
              <a:t>‘VEGETES’</a:t>
            </a:r>
            <a:br>
              <a:rPr lang="en-US" dirty="0">
                <a:solidFill>
                  <a:srgbClr val="92D050"/>
                </a:solidFill>
              </a:rPr>
            </a:br>
            <a:r>
              <a:rPr lang="en-US" dirty="0">
                <a:solidFill>
                  <a:srgbClr val="92D050"/>
                </a:solidFill>
              </a:rPr>
              <a:t>GROUP1</a:t>
            </a:r>
            <a:br>
              <a:rPr lang="en-US" dirty="0">
                <a:solidFill>
                  <a:srgbClr val="92D050"/>
                </a:solidFill>
              </a:rPr>
            </a:br>
            <a:r>
              <a:rPr lang="en-US" dirty="0">
                <a:solidFill>
                  <a:srgbClr val="92D050"/>
                </a:solidFill>
              </a:rPr>
              <a:t> NCAT </a:t>
            </a:r>
            <a:r>
              <a:rPr lang="en-US" dirty="0" smtClean="0">
                <a:solidFill>
                  <a:srgbClr val="92D050"/>
                </a:solidFill>
              </a:rPr>
              <a:t>CEP 2014</a:t>
            </a:r>
            <a:endParaRPr lang="en-US" dirty="0">
              <a:solidFill>
                <a:srgbClr val="92D050"/>
              </a:solidFill>
            </a:endParaRPr>
          </a:p>
        </p:txBody>
      </p:sp>
      <p:sp>
        <p:nvSpPr>
          <p:cNvPr id="3" name="Subtitle 2"/>
          <p:cNvSpPr>
            <a:spLocks noGrp="1"/>
          </p:cNvSpPr>
          <p:nvPr>
            <p:ph type="subTitle" idx="1"/>
          </p:nvPr>
        </p:nvSpPr>
        <p:spPr/>
        <p:txBody>
          <a:bodyPr>
            <a:normAutofit fontScale="77500" lnSpcReduction="20000"/>
          </a:bodyPr>
          <a:lstStyle/>
          <a:p>
            <a:endParaRPr lang="en-US" dirty="0" smtClean="0"/>
          </a:p>
          <a:p>
            <a:r>
              <a:rPr lang="en-US" dirty="0" smtClean="0">
                <a:solidFill>
                  <a:srgbClr val="92D050"/>
                </a:solidFill>
              </a:rPr>
              <a:t>Department </a:t>
            </a:r>
            <a:r>
              <a:rPr lang="en-US" dirty="0" smtClean="0">
                <a:solidFill>
                  <a:srgbClr val="92D050"/>
                </a:solidFill>
              </a:rPr>
              <a:t>of Management Studies</a:t>
            </a:r>
          </a:p>
          <a:p>
            <a:r>
              <a:rPr lang="en-US" dirty="0" smtClean="0">
                <a:solidFill>
                  <a:srgbClr val="92D050"/>
                </a:solidFill>
              </a:rPr>
              <a:t>IIT Delhi</a:t>
            </a:r>
          </a:p>
          <a:p>
            <a:r>
              <a:rPr lang="en-US" dirty="0" smtClean="0">
                <a:solidFill>
                  <a:srgbClr val="92D050"/>
                </a:solidFill>
              </a:rPr>
              <a:t>30</a:t>
            </a:r>
            <a:r>
              <a:rPr lang="en-US" baseline="30000" dirty="0" smtClean="0">
                <a:solidFill>
                  <a:srgbClr val="92D050"/>
                </a:solidFill>
              </a:rPr>
              <a:t>th</a:t>
            </a:r>
            <a:r>
              <a:rPr lang="en-US" dirty="0" smtClean="0">
                <a:solidFill>
                  <a:srgbClr val="92D050"/>
                </a:solidFill>
              </a:rPr>
              <a:t> June – 4</a:t>
            </a:r>
            <a:r>
              <a:rPr lang="en-US" baseline="30000" dirty="0" smtClean="0">
                <a:solidFill>
                  <a:srgbClr val="92D050"/>
                </a:solidFill>
              </a:rPr>
              <a:t>th</a:t>
            </a:r>
            <a:r>
              <a:rPr lang="en-US" dirty="0" smtClean="0">
                <a:solidFill>
                  <a:srgbClr val="92D050"/>
                </a:solidFill>
              </a:rPr>
              <a:t> July, 2014</a:t>
            </a:r>
            <a:endParaRPr lang="en-US" dirty="0">
              <a:solidFill>
                <a:srgbClr val="92D050"/>
              </a:solidFill>
            </a:endParaRPr>
          </a:p>
        </p:txBody>
      </p:sp>
    </p:spTree>
    <p:extLst>
      <p:ext uri="{BB962C8B-B14F-4D97-AF65-F5344CB8AC3E}">
        <p14:creationId xmlns:p14="http://schemas.microsoft.com/office/powerpoint/2010/main" val="245695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6590" y="1340682"/>
            <a:ext cx="9115865" cy="954107"/>
          </a:xfrm>
          <a:prstGeom prst="rect">
            <a:avLst/>
          </a:prstGeom>
          <a:noFill/>
        </p:spPr>
        <p:txBody>
          <a:bodyPr wrap="square" rtlCol="0">
            <a:spAutoFit/>
          </a:bodyPr>
          <a:lstStyle/>
          <a:p>
            <a:r>
              <a:rPr lang="en-US" sz="2000" dirty="0" smtClean="0"/>
              <a:t>WHITE HAT</a:t>
            </a:r>
          </a:p>
          <a:p>
            <a:pPr marL="285750" indent="-285750">
              <a:buFont typeface="Arial" panose="020B0604020202020204" pitchFamily="34" charset="0"/>
              <a:buChar char="•"/>
            </a:pPr>
            <a:r>
              <a:rPr lang="en-US" dirty="0" smtClean="0"/>
              <a:t>Majority of the population faces this problem.</a:t>
            </a:r>
          </a:p>
          <a:p>
            <a:pPr marL="285750" indent="-285750">
              <a:buFont typeface="Arial" panose="020B0604020202020204" pitchFamily="34" charset="0"/>
              <a:buChar char="•"/>
            </a:pPr>
            <a:r>
              <a:rPr lang="en-US" dirty="0" smtClean="0"/>
              <a:t>Late night sleeping habit makes this problem worse.</a:t>
            </a:r>
          </a:p>
        </p:txBody>
      </p:sp>
      <p:sp>
        <p:nvSpPr>
          <p:cNvPr id="3" name="TextBox 2"/>
          <p:cNvSpPr txBox="1"/>
          <p:nvPr/>
        </p:nvSpPr>
        <p:spPr>
          <a:xfrm>
            <a:off x="2616590" y="3113515"/>
            <a:ext cx="8539089" cy="1231106"/>
          </a:xfrm>
          <a:prstGeom prst="rect">
            <a:avLst/>
          </a:prstGeom>
          <a:noFill/>
        </p:spPr>
        <p:txBody>
          <a:bodyPr wrap="square" rtlCol="0">
            <a:spAutoFit/>
          </a:bodyPr>
          <a:lstStyle/>
          <a:p>
            <a:r>
              <a:rPr lang="en-US" sz="2000" dirty="0" smtClean="0">
                <a:solidFill>
                  <a:srgbClr val="FFFF00"/>
                </a:solidFill>
              </a:rPr>
              <a:t>YELLOW HAT</a:t>
            </a:r>
          </a:p>
          <a:p>
            <a:pPr marL="285750" indent="-285750">
              <a:buFont typeface="Arial" panose="020B0604020202020204" pitchFamily="34" charset="0"/>
              <a:buChar char="•"/>
            </a:pPr>
            <a:r>
              <a:rPr lang="en-US" dirty="0" smtClean="0"/>
              <a:t>Will help us get fully awake.</a:t>
            </a:r>
          </a:p>
          <a:p>
            <a:pPr marL="285750" indent="-285750">
              <a:buFont typeface="Arial" panose="020B0604020202020204" pitchFamily="34" charset="0"/>
              <a:buChar char="•"/>
            </a:pPr>
            <a:r>
              <a:rPr lang="en-US" dirty="0" smtClean="0"/>
              <a:t>Will not create any irritating sounds or beeps.</a:t>
            </a:r>
          </a:p>
          <a:p>
            <a:pPr marL="285750" indent="-285750">
              <a:buFont typeface="Arial" panose="020B0604020202020204" pitchFamily="34" charset="0"/>
              <a:buChar char="•"/>
            </a:pPr>
            <a:r>
              <a:rPr lang="en-US" dirty="0" smtClean="0"/>
              <a:t>Could not be snoozed or stopped before being fully conscious.</a:t>
            </a:r>
          </a:p>
        </p:txBody>
      </p:sp>
      <p:sp>
        <p:nvSpPr>
          <p:cNvPr id="4" name="TextBox 3"/>
          <p:cNvSpPr txBox="1"/>
          <p:nvPr/>
        </p:nvSpPr>
        <p:spPr>
          <a:xfrm>
            <a:off x="2616590" y="5191812"/>
            <a:ext cx="6513342" cy="1231106"/>
          </a:xfrm>
          <a:prstGeom prst="rect">
            <a:avLst/>
          </a:prstGeom>
          <a:noFill/>
        </p:spPr>
        <p:txBody>
          <a:bodyPr wrap="square" rtlCol="0">
            <a:spAutoFit/>
          </a:bodyPr>
          <a:lstStyle/>
          <a:p>
            <a:r>
              <a:rPr lang="en-US" sz="2000" dirty="0" smtClean="0">
                <a:solidFill>
                  <a:srgbClr val="92D050"/>
                </a:solidFill>
              </a:rPr>
              <a:t>GREEN HAT</a:t>
            </a:r>
          </a:p>
          <a:p>
            <a:pPr marL="285750" indent="-285750">
              <a:buFont typeface="Arial" panose="020B0604020202020204" pitchFamily="34" charset="0"/>
              <a:buChar char="•"/>
            </a:pPr>
            <a:r>
              <a:rPr lang="en-US" dirty="0" smtClean="0"/>
              <a:t>Mom</a:t>
            </a:r>
          </a:p>
          <a:p>
            <a:pPr marL="285750" indent="-285750">
              <a:buFont typeface="Arial" panose="020B0604020202020204" pitchFamily="34" charset="0"/>
              <a:buChar char="•"/>
            </a:pPr>
            <a:r>
              <a:rPr lang="en-US" dirty="0" smtClean="0"/>
              <a:t>Conventional alarm clocks.</a:t>
            </a:r>
          </a:p>
          <a:p>
            <a:pPr marL="285750" indent="-285750">
              <a:buFont typeface="Arial" panose="020B0604020202020204" pitchFamily="34" charset="0"/>
              <a:buChar char="•"/>
            </a:pPr>
            <a:r>
              <a:rPr lang="en-US" dirty="0" smtClean="0"/>
              <a:t>Vibrating wrist watch.</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97" y="1189143"/>
            <a:ext cx="1848404" cy="12571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97" y="2912012"/>
            <a:ext cx="1848404" cy="16341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96" y="4994031"/>
            <a:ext cx="1848405" cy="1626668"/>
          </a:xfrm>
          <a:prstGeom prst="rect">
            <a:avLst/>
          </a:prstGeom>
        </p:spPr>
      </p:pic>
      <p:sp>
        <p:nvSpPr>
          <p:cNvPr id="9" name="TextBox 8"/>
          <p:cNvSpPr txBox="1"/>
          <p:nvPr/>
        </p:nvSpPr>
        <p:spPr>
          <a:xfrm>
            <a:off x="2362200" y="254001"/>
            <a:ext cx="8648700" cy="646331"/>
          </a:xfrm>
          <a:prstGeom prst="rect">
            <a:avLst/>
          </a:prstGeom>
          <a:noFill/>
        </p:spPr>
        <p:txBody>
          <a:bodyPr wrap="square" rtlCol="0">
            <a:spAutoFit/>
          </a:bodyPr>
          <a:lstStyle/>
          <a:p>
            <a:pPr algn="ctr"/>
            <a:r>
              <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mj-lt"/>
              </a:rPr>
              <a:t>THE 6 THINKKING HATS</a:t>
            </a:r>
            <a:endParaRPr lang="en-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32911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6246" y="824570"/>
            <a:ext cx="7652825" cy="954107"/>
          </a:xfrm>
          <a:prstGeom prst="rect">
            <a:avLst/>
          </a:prstGeom>
          <a:noFill/>
        </p:spPr>
        <p:txBody>
          <a:bodyPr wrap="square" rtlCol="0">
            <a:spAutoFit/>
          </a:bodyPr>
          <a:lstStyle/>
          <a:p>
            <a:r>
              <a:rPr lang="en-US" sz="2000" dirty="0" smtClean="0">
                <a:solidFill>
                  <a:srgbClr val="FF0000"/>
                </a:solidFill>
              </a:rPr>
              <a:t>RED HAT</a:t>
            </a:r>
          </a:p>
          <a:p>
            <a:pPr marL="285750" indent="-285750">
              <a:buFont typeface="Arial" panose="020B0604020202020204" pitchFamily="34" charset="0"/>
              <a:buChar char="•"/>
            </a:pPr>
            <a:r>
              <a:rPr lang="en-US" dirty="0" smtClean="0"/>
              <a:t>Will help people be punctual.</a:t>
            </a:r>
          </a:p>
          <a:p>
            <a:pPr marL="285750" indent="-285750">
              <a:buFont typeface="Arial" panose="020B0604020202020204" pitchFamily="34" charset="0"/>
              <a:buChar char="•"/>
            </a:pPr>
            <a:r>
              <a:rPr lang="en-US" dirty="0" smtClean="0"/>
              <a:t>Other people do not get disturbed.</a:t>
            </a:r>
            <a:endParaRPr lang="en-US" dirty="0"/>
          </a:p>
        </p:txBody>
      </p:sp>
      <p:sp>
        <p:nvSpPr>
          <p:cNvPr id="3" name="TextBox 2"/>
          <p:cNvSpPr txBox="1"/>
          <p:nvPr/>
        </p:nvSpPr>
        <p:spPr>
          <a:xfrm>
            <a:off x="3348110" y="2780936"/>
            <a:ext cx="7709095" cy="1231106"/>
          </a:xfrm>
          <a:prstGeom prst="rect">
            <a:avLst/>
          </a:prstGeom>
          <a:noFill/>
        </p:spPr>
        <p:txBody>
          <a:bodyPr wrap="square" rtlCol="0">
            <a:spAutoFit/>
          </a:bodyPr>
          <a:lstStyle/>
          <a:p>
            <a:r>
              <a:rPr lang="en-US" sz="2000" dirty="0" smtClean="0">
                <a:solidFill>
                  <a:schemeClr val="bg1"/>
                </a:solidFill>
              </a:rPr>
              <a:t>BLACK HAT</a:t>
            </a:r>
          </a:p>
          <a:p>
            <a:pPr marL="285750" indent="-285750">
              <a:buFont typeface="Arial" panose="020B0604020202020204" pitchFamily="34" charset="0"/>
              <a:buChar char="•"/>
            </a:pPr>
            <a:r>
              <a:rPr lang="en-US" dirty="0" smtClean="0"/>
              <a:t>Alternatives are available.</a:t>
            </a:r>
          </a:p>
          <a:p>
            <a:pPr marL="285750" indent="-285750">
              <a:buFont typeface="Arial" panose="020B0604020202020204" pitchFamily="34" charset="0"/>
              <a:buChar char="•"/>
            </a:pPr>
            <a:r>
              <a:rPr lang="en-US" dirty="0" smtClean="0"/>
              <a:t>It may be difficult to wear a watch while sleeping</a:t>
            </a:r>
          </a:p>
          <a:p>
            <a:pPr marL="285750" indent="-285750">
              <a:buFont typeface="Arial" panose="020B0604020202020204" pitchFamily="34" charset="0"/>
              <a:buChar char="•"/>
            </a:pPr>
            <a:r>
              <a:rPr lang="en-US" dirty="0" smtClean="0"/>
              <a:t>May cause heath problems.</a:t>
            </a:r>
          </a:p>
        </p:txBody>
      </p:sp>
      <p:sp>
        <p:nvSpPr>
          <p:cNvPr id="4" name="TextBox 3"/>
          <p:cNvSpPr txBox="1"/>
          <p:nvPr/>
        </p:nvSpPr>
        <p:spPr>
          <a:xfrm>
            <a:off x="3319976" y="4717557"/>
            <a:ext cx="7563924" cy="1231106"/>
          </a:xfrm>
          <a:prstGeom prst="rect">
            <a:avLst/>
          </a:prstGeom>
          <a:noFill/>
        </p:spPr>
        <p:txBody>
          <a:bodyPr wrap="square" rtlCol="0">
            <a:spAutoFit/>
          </a:bodyPr>
          <a:lstStyle/>
          <a:p>
            <a:r>
              <a:rPr lang="en-US" sz="2000" dirty="0" smtClean="0">
                <a:solidFill>
                  <a:schemeClr val="bg2">
                    <a:lumMod val="60000"/>
                    <a:lumOff val="40000"/>
                  </a:schemeClr>
                </a:solidFill>
              </a:rPr>
              <a:t>BLUE HAT</a:t>
            </a:r>
          </a:p>
          <a:p>
            <a:pPr marL="285750" indent="-285750">
              <a:buFont typeface="Arial" panose="020B0604020202020204" pitchFamily="34" charset="0"/>
              <a:buChar char="•"/>
            </a:pPr>
            <a:r>
              <a:rPr lang="en-US" dirty="0" smtClean="0"/>
              <a:t>The watch would produce a vibrating effect instead of alarm sound.</a:t>
            </a:r>
          </a:p>
          <a:p>
            <a:pPr marL="285750" indent="-285750">
              <a:buFont typeface="Arial" panose="020B0604020202020204" pitchFamily="34" charset="0"/>
              <a:buChar char="•"/>
            </a:pPr>
            <a:r>
              <a:rPr lang="en-US" dirty="0" smtClean="0"/>
              <a:t>The alarm can only be stopped when the key is inserted to break the circuit, which needs the person to fully wake up.</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09" y="588801"/>
            <a:ext cx="2096085" cy="142564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09" y="2681715"/>
            <a:ext cx="2096085" cy="14295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09" y="4611125"/>
            <a:ext cx="2096085" cy="1443970"/>
          </a:xfrm>
          <a:prstGeom prst="rect">
            <a:avLst/>
          </a:prstGeom>
        </p:spPr>
      </p:pic>
    </p:spTree>
    <p:extLst>
      <p:ext uri="{BB962C8B-B14F-4D97-AF65-F5344CB8AC3E}">
        <p14:creationId xmlns:p14="http://schemas.microsoft.com/office/powerpoint/2010/main" val="4040231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Marketing strategy</a:t>
            </a:r>
            <a:endParaRPr lang="en-US" dirty="0">
              <a:solidFill>
                <a:srgbClr val="92D050"/>
              </a:solidFill>
            </a:endParaRPr>
          </a:p>
        </p:txBody>
      </p:sp>
      <p:sp>
        <p:nvSpPr>
          <p:cNvPr id="3" name="Content Placeholder 2"/>
          <p:cNvSpPr>
            <a:spLocks noGrp="1"/>
          </p:cNvSpPr>
          <p:nvPr>
            <p:ph idx="1"/>
          </p:nvPr>
        </p:nvSpPr>
        <p:spPr/>
        <p:txBody>
          <a:bodyPr/>
          <a:lstStyle/>
          <a:p>
            <a:pPr marL="0" indent="0">
              <a:buNone/>
            </a:pPr>
            <a:r>
              <a:rPr lang="en-US" dirty="0" smtClean="0">
                <a:solidFill>
                  <a:srgbClr val="92D050"/>
                </a:solidFill>
              </a:rPr>
              <a:t>IDEA</a:t>
            </a:r>
            <a:r>
              <a:rPr lang="en-US" dirty="0" smtClean="0"/>
              <a:t> : a device to help people wake up on time.</a:t>
            </a:r>
          </a:p>
          <a:p>
            <a:pPr marL="0" indent="0">
              <a:buNone/>
            </a:pPr>
            <a:r>
              <a:rPr lang="en-US" dirty="0" smtClean="0">
                <a:solidFill>
                  <a:srgbClr val="92D050"/>
                </a:solidFill>
              </a:rPr>
              <a:t>MARKET</a:t>
            </a:r>
            <a:r>
              <a:rPr lang="en-US" dirty="0" smtClean="0"/>
              <a:t> : people with hearing impairment, students, work people, etc.</a:t>
            </a:r>
          </a:p>
          <a:p>
            <a:pPr marL="0" indent="0">
              <a:buNone/>
            </a:pPr>
            <a:r>
              <a:rPr lang="en-US" dirty="0" smtClean="0">
                <a:solidFill>
                  <a:srgbClr val="92D050"/>
                </a:solidFill>
              </a:rPr>
              <a:t>IMPACT</a:t>
            </a:r>
            <a:r>
              <a:rPr lang="en-US" dirty="0" smtClean="0"/>
              <a:t> : It will revolutionize the lives of people, time management will be easier,</a:t>
            </a:r>
          </a:p>
          <a:p>
            <a:pPr marL="0" indent="0">
              <a:buNone/>
            </a:pPr>
            <a:r>
              <a:rPr lang="en-US" dirty="0" smtClean="0"/>
              <a:t>Companies can make a market category as it is the need of majority of population.</a:t>
            </a:r>
          </a:p>
          <a:p>
            <a:pPr marL="0" indent="0">
              <a:buNone/>
            </a:pPr>
            <a:r>
              <a:rPr lang="en-US" dirty="0" smtClean="0">
                <a:solidFill>
                  <a:srgbClr val="92D050"/>
                </a:solidFill>
              </a:rPr>
              <a:t>COMPETITION</a:t>
            </a:r>
            <a:r>
              <a:rPr lang="en-US" dirty="0" smtClean="0"/>
              <a:t> : Some similar alternatives are available in the market at varied prices.</a:t>
            </a:r>
          </a:p>
        </p:txBody>
      </p:sp>
    </p:spTree>
    <p:extLst>
      <p:ext uri="{BB962C8B-B14F-4D97-AF65-F5344CB8AC3E}">
        <p14:creationId xmlns:p14="http://schemas.microsoft.com/office/powerpoint/2010/main" val="2270162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95" y="419100"/>
            <a:ext cx="10353761" cy="1326321"/>
          </a:xfrm>
        </p:spPr>
        <p:txBody>
          <a:bodyPr/>
          <a:lstStyle/>
          <a:p>
            <a:r>
              <a:rPr lang="en-US" dirty="0" smtClean="0">
                <a:solidFill>
                  <a:srgbClr val="92D050"/>
                </a:solidFill>
              </a:rPr>
              <a:t>TEAM</a:t>
            </a:r>
            <a:endParaRPr lang="en-US" dirty="0">
              <a:solidFill>
                <a:srgbClr val="92D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88840204"/>
              </p:ext>
            </p:extLst>
          </p:nvPr>
        </p:nvGraphicFramePr>
        <p:xfrm>
          <a:off x="2120900" y="1837266"/>
          <a:ext cx="8013700" cy="4343123"/>
        </p:xfrm>
        <a:graphic>
          <a:graphicData uri="http://schemas.openxmlformats.org/drawingml/2006/table">
            <a:tbl>
              <a:tblPr firstRow="1" bandRow="1">
                <a:tableStyleId>{5C22544A-7EE6-4342-B048-85BDC9FD1C3A}</a:tableStyleId>
              </a:tblPr>
              <a:tblGrid>
                <a:gridCol w="3037783"/>
                <a:gridCol w="4975917"/>
              </a:tblGrid>
              <a:tr h="544217">
                <a:tc>
                  <a:txBody>
                    <a:bodyPr/>
                    <a:lstStyle/>
                    <a:p>
                      <a:pPr algn="l"/>
                      <a:r>
                        <a:rPr lang="en-IN" dirty="0" smtClean="0"/>
                        <a:t>MEMBER NAME</a:t>
                      </a:r>
                      <a:endParaRPr lang="en-IN" dirty="0"/>
                    </a:p>
                  </a:txBody>
                  <a:tcPr/>
                </a:tc>
                <a:tc>
                  <a:txBody>
                    <a:bodyPr/>
                    <a:lstStyle/>
                    <a:p>
                      <a:pPr algn="l"/>
                      <a:r>
                        <a:rPr lang="en-IN" dirty="0" smtClean="0"/>
                        <a:t>COLLEGE NAME</a:t>
                      </a:r>
                      <a:endParaRPr lang="en-IN" dirty="0"/>
                    </a:p>
                  </a:txBody>
                  <a:tcPr/>
                </a:tc>
              </a:tr>
              <a:tr h="939333">
                <a:tc>
                  <a:txBody>
                    <a:bodyPr/>
                    <a:lstStyle/>
                    <a:p>
                      <a:pPr algn="l"/>
                      <a:r>
                        <a:rPr lang="en-IN" dirty="0" err="1" smtClean="0"/>
                        <a:t>Jyoti</a:t>
                      </a:r>
                      <a:r>
                        <a:rPr lang="en-IN" dirty="0" smtClean="0"/>
                        <a:t> </a:t>
                      </a:r>
                      <a:r>
                        <a:rPr lang="en-IN" dirty="0" err="1" smtClean="0"/>
                        <a:t>Saroha</a:t>
                      </a:r>
                      <a:endParaRPr lang="en-IN" dirty="0"/>
                    </a:p>
                  </a:txBody>
                  <a:tcPr/>
                </a:tc>
                <a:tc>
                  <a:txBody>
                    <a:bodyPr/>
                    <a:lstStyle/>
                    <a:p>
                      <a:pPr algn="l"/>
                      <a:r>
                        <a:rPr lang="en-IN" dirty="0" smtClean="0"/>
                        <a:t>Maharaja </a:t>
                      </a:r>
                      <a:r>
                        <a:rPr lang="en-IN" dirty="0" err="1" smtClean="0"/>
                        <a:t>Surajmal</a:t>
                      </a:r>
                      <a:r>
                        <a:rPr lang="en-IN" dirty="0" smtClean="0"/>
                        <a:t> Institute</a:t>
                      </a:r>
                      <a:r>
                        <a:rPr lang="en-IN" baseline="0" dirty="0" smtClean="0"/>
                        <a:t> of Technology, </a:t>
                      </a:r>
                      <a:r>
                        <a:rPr lang="en-IN" baseline="0" dirty="0" err="1" smtClean="0"/>
                        <a:t>Janakpuri</a:t>
                      </a:r>
                      <a:r>
                        <a:rPr lang="en-IN" baseline="0" dirty="0" smtClean="0"/>
                        <a:t>, New Delhi</a:t>
                      </a:r>
                      <a:endParaRPr lang="en-IN" dirty="0"/>
                    </a:p>
                  </a:txBody>
                  <a:tcPr/>
                </a:tc>
              </a:tr>
              <a:tr h="544217">
                <a:tc>
                  <a:txBody>
                    <a:bodyPr/>
                    <a:lstStyle/>
                    <a:p>
                      <a:pPr algn="l"/>
                      <a:r>
                        <a:rPr lang="en-IN" dirty="0" err="1" smtClean="0"/>
                        <a:t>Divyanshu</a:t>
                      </a:r>
                      <a:r>
                        <a:rPr lang="en-IN" dirty="0" smtClean="0"/>
                        <a:t> Gupta</a:t>
                      </a:r>
                      <a:endParaRPr lang="en-IN" dirty="0"/>
                    </a:p>
                  </a:txBody>
                  <a:tcPr/>
                </a:tc>
                <a:tc>
                  <a:txBody>
                    <a:bodyPr/>
                    <a:lstStyle/>
                    <a:p>
                      <a:pPr algn="l"/>
                      <a:r>
                        <a:rPr lang="en-IN" dirty="0" err="1" smtClean="0"/>
                        <a:t>Dayalbagh</a:t>
                      </a:r>
                      <a:r>
                        <a:rPr lang="en-IN" baseline="0" dirty="0" smtClean="0"/>
                        <a:t> Education Institute, Agra, Uttar Pradesh</a:t>
                      </a:r>
                      <a:endParaRPr lang="en-IN" dirty="0"/>
                    </a:p>
                  </a:txBody>
                  <a:tcPr/>
                </a:tc>
              </a:tr>
              <a:tr h="939333">
                <a:tc>
                  <a:txBody>
                    <a:bodyPr/>
                    <a:lstStyle/>
                    <a:p>
                      <a:pPr algn="l"/>
                      <a:r>
                        <a:rPr lang="en-IN" dirty="0" err="1" smtClean="0"/>
                        <a:t>Prateek</a:t>
                      </a:r>
                      <a:r>
                        <a:rPr lang="en-IN" dirty="0" smtClean="0"/>
                        <a:t> </a:t>
                      </a:r>
                      <a:r>
                        <a:rPr lang="en-IN" dirty="0" err="1" smtClean="0"/>
                        <a:t>Maheshwari</a:t>
                      </a:r>
                      <a:endParaRPr lang="en-IN" dirty="0"/>
                    </a:p>
                  </a:txBody>
                  <a:tcPr/>
                </a:tc>
                <a:tc>
                  <a:txBody>
                    <a:bodyPr/>
                    <a:lstStyle/>
                    <a:p>
                      <a:pPr algn="l"/>
                      <a:r>
                        <a:rPr lang="en-IN" dirty="0" smtClean="0"/>
                        <a:t>B K Birla Institute</a:t>
                      </a:r>
                      <a:r>
                        <a:rPr lang="en-IN" baseline="0" dirty="0" smtClean="0"/>
                        <a:t> of Engineering &amp; Technology, </a:t>
                      </a:r>
                      <a:r>
                        <a:rPr lang="en-IN" baseline="0" dirty="0" err="1" smtClean="0"/>
                        <a:t>Pilani</a:t>
                      </a:r>
                      <a:r>
                        <a:rPr lang="en-IN" baseline="0" dirty="0" smtClean="0"/>
                        <a:t>, Rajasthan</a:t>
                      </a:r>
                      <a:endParaRPr lang="en-IN" dirty="0"/>
                    </a:p>
                  </a:txBody>
                  <a:tcPr/>
                </a:tc>
              </a:tr>
              <a:tr h="544217">
                <a:tc>
                  <a:txBody>
                    <a:bodyPr/>
                    <a:lstStyle/>
                    <a:p>
                      <a:pPr algn="l"/>
                      <a:r>
                        <a:rPr lang="en-IN" dirty="0" err="1" smtClean="0"/>
                        <a:t>Raminder</a:t>
                      </a:r>
                      <a:r>
                        <a:rPr lang="en-IN" dirty="0" smtClean="0"/>
                        <a:t> Singh</a:t>
                      </a:r>
                      <a:endParaRPr lang="en-IN" dirty="0"/>
                    </a:p>
                  </a:txBody>
                  <a:tcPr/>
                </a:tc>
                <a:tc>
                  <a:txBody>
                    <a:bodyPr/>
                    <a:lstStyle/>
                    <a:p>
                      <a:pPr algn="l"/>
                      <a:r>
                        <a:rPr lang="en-IN" dirty="0" smtClean="0"/>
                        <a:t>Chandigarh Engineering College, Mohali, Punjab</a:t>
                      </a:r>
                      <a:endParaRPr lang="en-IN" dirty="0"/>
                    </a:p>
                  </a:txBody>
                  <a:tcPr/>
                </a:tc>
              </a:tr>
              <a:tr h="544217">
                <a:tc>
                  <a:txBody>
                    <a:bodyPr/>
                    <a:lstStyle/>
                    <a:p>
                      <a:pPr algn="l"/>
                      <a:r>
                        <a:rPr lang="en-IN" dirty="0" smtClean="0"/>
                        <a:t>Ricky R </a:t>
                      </a:r>
                      <a:r>
                        <a:rPr lang="en-IN" dirty="0" err="1" smtClean="0"/>
                        <a:t>Goyal</a:t>
                      </a:r>
                      <a:endParaRPr lang="en-IN" dirty="0"/>
                    </a:p>
                  </a:txBody>
                  <a:tcPr/>
                </a:tc>
                <a:tc>
                  <a:txBody>
                    <a:bodyPr/>
                    <a:lstStyle/>
                    <a:p>
                      <a:pPr algn="l"/>
                      <a:r>
                        <a:rPr lang="en-IN" dirty="0" smtClean="0"/>
                        <a:t>Indira Institute of Management, Pune, Maharashtra</a:t>
                      </a:r>
                      <a:endParaRPr lang="en-IN" dirty="0"/>
                    </a:p>
                  </a:txBody>
                  <a:tcPr/>
                </a:tc>
              </a:tr>
            </a:tbl>
          </a:graphicData>
        </a:graphic>
      </p:graphicFrame>
    </p:spTree>
    <p:extLst>
      <p:ext uri="{BB962C8B-B14F-4D97-AF65-F5344CB8AC3E}">
        <p14:creationId xmlns:p14="http://schemas.microsoft.com/office/powerpoint/2010/main" val="1039393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19" y="4762500"/>
            <a:ext cx="10353761" cy="1326321"/>
          </a:xfrm>
        </p:spPr>
        <p:txBody>
          <a:bodyPr>
            <a:normAutofit fontScale="90000"/>
          </a:bodyPr>
          <a:lstStyle/>
          <a:p>
            <a:pPr algn="r"/>
            <a:r>
              <a:rPr lang="en-IN" b="0" dirty="0" smtClean="0">
                <a:effectLst/>
                <a:latin typeface="Andalus" pitchFamily="18" charset="-78"/>
                <a:cs typeface="Andalus" pitchFamily="18" charset="-78"/>
              </a:rPr>
              <a:t>Creativity is craziness which adds some value.</a:t>
            </a:r>
            <a:r>
              <a:rPr lang="en-IN" b="0" dirty="0" smtClean="0">
                <a:effectLst/>
                <a:latin typeface="+mn-lt"/>
              </a:rPr>
              <a:t/>
            </a:r>
            <a:br>
              <a:rPr lang="en-IN" b="0" dirty="0" smtClean="0">
                <a:effectLst/>
                <a:latin typeface="+mn-lt"/>
              </a:rPr>
            </a:br>
            <a:r>
              <a:rPr lang="en-IN" b="0" dirty="0" smtClean="0">
                <a:effectLst/>
                <a:latin typeface="+mn-lt"/>
              </a:rPr>
              <a:t/>
            </a:r>
            <a:br>
              <a:rPr lang="en-IN" b="0" dirty="0" smtClean="0">
                <a:effectLst/>
                <a:latin typeface="+mn-lt"/>
              </a:rPr>
            </a:br>
            <a:r>
              <a:rPr lang="en-IN" b="0" dirty="0" smtClean="0">
                <a:effectLst/>
                <a:latin typeface="+mn-lt"/>
              </a:rPr>
              <a:t>~ </a:t>
            </a:r>
            <a:r>
              <a:rPr lang="en-IN" b="0" dirty="0" err="1" smtClean="0">
                <a:effectLst/>
                <a:latin typeface="+mn-lt"/>
              </a:rPr>
              <a:t>Priyank</a:t>
            </a:r>
            <a:r>
              <a:rPr lang="en-IN" b="0" dirty="0" smtClean="0">
                <a:effectLst/>
                <a:latin typeface="+mn-lt"/>
              </a:rPr>
              <a:t> NARAYAN(DMS, IIT-D)</a:t>
            </a:r>
            <a:endParaRPr lang="en-IN" b="0" dirty="0">
              <a:effectLst/>
              <a:latin typeface="+mn-lt"/>
            </a:endParaRPr>
          </a:p>
        </p:txBody>
      </p:sp>
      <p:pic>
        <p:nvPicPr>
          <p:cNvPr id="3" name="Picture 2" descr="C:\Users\Lakshmeesh\Desktop\New folder\Creatiiv7234.jpg"/>
          <p:cNvPicPr>
            <a:picLocks noChangeAspect="1" noChangeArrowheads="1"/>
          </p:cNvPicPr>
          <p:nvPr/>
        </p:nvPicPr>
        <p:blipFill>
          <a:blip r:embed="rId2"/>
          <a:srcRect/>
          <a:stretch>
            <a:fillRect/>
          </a:stretch>
        </p:blipFill>
        <p:spPr bwMode="auto">
          <a:xfrm>
            <a:off x="2184400" y="723900"/>
            <a:ext cx="7924800" cy="3275013"/>
          </a:xfrm>
          <a:prstGeom prst="rect">
            <a:avLst/>
          </a:prstGeom>
          <a:noFill/>
          <a:ln w="9525">
            <a:noFill/>
            <a:miter lim="800000"/>
            <a:headEnd/>
            <a:tailEnd/>
          </a:ln>
        </p:spPr>
      </p:pic>
    </p:spTree>
    <p:extLst>
      <p:ext uri="{BB962C8B-B14F-4D97-AF65-F5344CB8AC3E}">
        <p14:creationId xmlns:p14="http://schemas.microsoft.com/office/powerpoint/2010/main" val="21991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22313"/>
            <a:ext cx="10353761" cy="1326321"/>
          </a:xfrm>
        </p:spPr>
        <p:txBody>
          <a:bodyPr/>
          <a:lstStyle/>
          <a:p>
            <a:r>
              <a:rPr lang="en-IN" dirty="0" smtClean="0"/>
              <a:t>The </a:t>
            </a:r>
            <a:r>
              <a:rPr lang="en-IN" dirty="0" err="1" smtClean="0"/>
              <a:t>VegeteS</a:t>
            </a:r>
            <a:r>
              <a:rPr lang="en-IN" dirty="0" smtClean="0"/>
              <a:t>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7831" y="2381939"/>
            <a:ext cx="5988847" cy="3695700"/>
          </a:xfrm>
        </p:spPr>
      </p:pic>
      <p:sp>
        <p:nvSpPr>
          <p:cNvPr id="5" name="Rounded Rectangle 4"/>
          <p:cNvSpPr/>
          <p:nvPr/>
        </p:nvSpPr>
        <p:spPr>
          <a:xfrm>
            <a:off x="1549400" y="3130550"/>
            <a:ext cx="1536700" cy="622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Ricky R </a:t>
            </a:r>
            <a:r>
              <a:rPr lang="en-IN" dirty="0" err="1" smtClean="0"/>
              <a:t>Goyal</a:t>
            </a:r>
            <a:endParaRPr lang="en-IN" dirty="0"/>
          </a:p>
        </p:txBody>
      </p:sp>
      <p:sp>
        <p:nvSpPr>
          <p:cNvPr id="7" name="Rounded Rectangle 6"/>
          <p:cNvSpPr/>
          <p:nvPr/>
        </p:nvSpPr>
        <p:spPr>
          <a:xfrm>
            <a:off x="3657600" y="1790700"/>
            <a:ext cx="1371600" cy="596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Divyanshu</a:t>
            </a:r>
            <a:r>
              <a:rPr lang="en-IN" dirty="0" smtClean="0"/>
              <a:t> Gupta</a:t>
            </a:r>
            <a:endParaRPr lang="en-IN" dirty="0"/>
          </a:p>
        </p:txBody>
      </p:sp>
      <p:sp>
        <p:nvSpPr>
          <p:cNvPr id="8" name="Rounded Rectangle 7"/>
          <p:cNvSpPr/>
          <p:nvPr/>
        </p:nvSpPr>
        <p:spPr>
          <a:xfrm>
            <a:off x="5232400" y="1816100"/>
            <a:ext cx="16129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Prateek</a:t>
            </a:r>
            <a:r>
              <a:rPr lang="en-IN" dirty="0" smtClean="0"/>
              <a:t> </a:t>
            </a:r>
            <a:r>
              <a:rPr lang="en-IN" dirty="0" err="1" smtClean="0"/>
              <a:t>Maheshwari</a:t>
            </a:r>
            <a:endParaRPr lang="en-IN" dirty="0"/>
          </a:p>
        </p:txBody>
      </p:sp>
      <p:sp>
        <p:nvSpPr>
          <p:cNvPr id="9" name="Rounded Rectangle 8"/>
          <p:cNvSpPr/>
          <p:nvPr/>
        </p:nvSpPr>
        <p:spPr>
          <a:xfrm>
            <a:off x="7150100" y="1816100"/>
            <a:ext cx="1270000"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Raminder</a:t>
            </a:r>
            <a:r>
              <a:rPr lang="en-IN" dirty="0" smtClean="0"/>
              <a:t> Singh</a:t>
            </a:r>
            <a:endParaRPr lang="en-IN" dirty="0"/>
          </a:p>
        </p:txBody>
      </p:sp>
      <p:sp>
        <p:nvSpPr>
          <p:cNvPr id="10" name="Rounded Rectangle 9"/>
          <p:cNvSpPr/>
          <p:nvPr/>
        </p:nvSpPr>
        <p:spPr>
          <a:xfrm>
            <a:off x="9105900" y="3130550"/>
            <a:ext cx="1384300" cy="622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smtClean="0"/>
              <a:t>Jyoti</a:t>
            </a:r>
            <a:r>
              <a:rPr lang="en-IN" dirty="0" smtClean="0"/>
              <a:t> </a:t>
            </a:r>
            <a:r>
              <a:rPr lang="en-IN" dirty="0" err="1" smtClean="0"/>
              <a:t>Saroha</a:t>
            </a:r>
            <a:endParaRPr lang="en-IN" dirty="0"/>
          </a:p>
        </p:txBody>
      </p:sp>
    </p:spTree>
    <p:extLst>
      <p:ext uri="{BB962C8B-B14F-4D97-AF65-F5344CB8AC3E}">
        <p14:creationId xmlns:p14="http://schemas.microsoft.com/office/powerpoint/2010/main" val="2285702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92D050"/>
                </a:solidFill>
              </a:rPr>
              <a:t>Top 3 ideas</a:t>
            </a:r>
            <a:endParaRPr lang="en-US" sz="4400" dirty="0">
              <a:solidFill>
                <a:srgbClr val="92D050"/>
              </a:solidFill>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endParaRPr lang="en-US" sz="3200" dirty="0" smtClean="0"/>
          </a:p>
          <a:p>
            <a:pPr marL="457200" indent="-457200">
              <a:buFont typeface="+mj-lt"/>
              <a:buAutoNum type="arabicPeriod"/>
            </a:pPr>
            <a:r>
              <a:rPr lang="en-US" sz="3200" dirty="0" smtClean="0"/>
              <a:t>Vibrating wrist watch.</a:t>
            </a:r>
          </a:p>
          <a:p>
            <a:pPr marL="457200" indent="-457200">
              <a:buFont typeface="+mj-lt"/>
              <a:buAutoNum type="arabicPeriod"/>
            </a:pPr>
            <a:r>
              <a:rPr lang="en-US" sz="3200" dirty="0" smtClean="0"/>
              <a:t>Phone profile changer.</a:t>
            </a:r>
          </a:p>
          <a:p>
            <a:pPr marL="457200" indent="-457200">
              <a:buFont typeface="+mj-lt"/>
              <a:buAutoNum type="arabicPeriod"/>
            </a:pPr>
            <a:r>
              <a:rPr lang="en-US" sz="3200" dirty="0" smtClean="0"/>
              <a:t>Mechanical washing machine.</a:t>
            </a:r>
            <a:endParaRPr lang="en-US" sz="3200" dirty="0"/>
          </a:p>
        </p:txBody>
      </p:sp>
      <p:pic>
        <p:nvPicPr>
          <p:cNvPr id="4" name="Picture 3" descr="watch.png"/>
          <p:cNvPicPr>
            <a:picLocks noChangeAspect="1"/>
          </p:cNvPicPr>
          <p:nvPr/>
        </p:nvPicPr>
        <p:blipFill>
          <a:blip r:embed="rId2" cstate="print"/>
          <a:stretch>
            <a:fillRect/>
          </a:stretch>
        </p:blipFill>
        <p:spPr>
          <a:xfrm>
            <a:off x="8328025" y="2349500"/>
            <a:ext cx="2771775" cy="3162300"/>
          </a:xfrm>
          <a:prstGeom prst="rect">
            <a:avLst/>
          </a:prstGeom>
        </p:spPr>
      </p:pic>
    </p:spTree>
    <p:extLst>
      <p:ext uri="{BB962C8B-B14F-4D97-AF65-F5344CB8AC3E}">
        <p14:creationId xmlns:p14="http://schemas.microsoft.com/office/powerpoint/2010/main" val="2634272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Executive summary</a:t>
            </a:r>
            <a:endParaRPr lang="en-US" dirty="0">
              <a:solidFill>
                <a:srgbClr val="92D050"/>
              </a:solidFill>
            </a:endParaRPr>
          </a:p>
        </p:txBody>
      </p:sp>
      <p:sp>
        <p:nvSpPr>
          <p:cNvPr id="3" name="Content Placeholder 2"/>
          <p:cNvSpPr>
            <a:spLocks noGrp="1"/>
          </p:cNvSpPr>
          <p:nvPr>
            <p:ph idx="1"/>
          </p:nvPr>
        </p:nvSpPr>
        <p:spPr>
          <a:xfrm>
            <a:off x="913795" y="1778000"/>
            <a:ext cx="10353762" cy="4686300"/>
          </a:xfrm>
        </p:spPr>
        <p:txBody>
          <a:bodyPr>
            <a:normAutofit lnSpcReduction="10000"/>
          </a:bodyPr>
          <a:lstStyle/>
          <a:p>
            <a:pPr algn="just"/>
            <a:r>
              <a:rPr lang="en-US" dirty="0" smtClean="0">
                <a:solidFill>
                  <a:srgbClr val="92D050"/>
                </a:solidFill>
              </a:rPr>
              <a:t>PROJECT</a:t>
            </a:r>
            <a:r>
              <a:rPr lang="en-US" dirty="0" smtClean="0"/>
              <a:t>: </a:t>
            </a:r>
            <a:r>
              <a:rPr lang="en-US" dirty="0" smtClean="0"/>
              <a:t>To identify a day-to-day life problem, and finding a creative solution       </a:t>
            </a:r>
            <a:r>
              <a:rPr lang="en-US" dirty="0" smtClean="0"/>
              <a:t>      </a:t>
            </a:r>
            <a:r>
              <a:rPr lang="en-US" dirty="0" smtClean="0"/>
              <a:t>( JUGAAD) to  the problem.</a:t>
            </a:r>
          </a:p>
          <a:p>
            <a:pPr algn="just"/>
            <a:r>
              <a:rPr lang="en-US" dirty="0" smtClean="0">
                <a:solidFill>
                  <a:srgbClr val="92D050"/>
                </a:solidFill>
              </a:rPr>
              <a:t>PAIN AREA</a:t>
            </a:r>
            <a:r>
              <a:rPr lang="en-US" dirty="0" smtClean="0"/>
              <a:t>: Creating an alternative alarm for those who cannot hear normal alarm or when in deep sleep.</a:t>
            </a:r>
          </a:p>
          <a:p>
            <a:pPr algn="just"/>
            <a:r>
              <a:rPr lang="en-US" dirty="0" smtClean="0">
                <a:solidFill>
                  <a:srgbClr val="92D050"/>
                </a:solidFill>
              </a:rPr>
              <a:t>THE PRODUCT</a:t>
            </a:r>
            <a:r>
              <a:rPr lang="en-US" dirty="0" smtClean="0"/>
              <a:t>: A wrist watch with a vibrator, such that each time we set an alarm, the watch vibrates instead of creating sound, which to an extent will help the person regain consciousness, which normal sound alarms do not.</a:t>
            </a:r>
          </a:p>
          <a:p>
            <a:pPr algn="just"/>
            <a:r>
              <a:rPr lang="en-US" dirty="0" smtClean="0">
                <a:solidFill>
                  <a:srgbClr val="92D050"/>
                </a:solidFill>
              </a:rPr>
              <a:t>DECISION MAKING TOOLS USED</a:t>
            </a:r>
            <a:r>
              <a:rPr lang="en-US" dirty="0" smtClean="0"/>
              <a:t>: Fish-Bone Analysis, The Six Thinking Hats</a:t>
            </a:r>
          </a:p>
          <a:p>
            <a:pPr algn="just"/>
            <a:r>
              <a:rPr lang="en-US" dirty="0" smtClean="0">
                <a:solidFill>
                  <a:srgbClr val="92D050"/>
                </a:solidFill>
              </a:rPr>
              <a:t>PRICE</a:t>
            </a:r>
            <a:r>
              <a:rPr lang="en-US" dirty="0" smtClean="0"/>
              <a:t>: (Needs to be worked on) But the ranges can be for Top-end and Mid-Range watches (Technology will be based on the target audience i.e. will be flexible)</a:t>
            </a:r>
          </a:p>
          <a:p>
            <a:pPr algn="just"/>
            <a:r>
              <a:rPr lang="en-US" dirty="0" smtClean="0">
                <a:solidFill>
                  <a:srgbClr val="92D050"/>
                </a:solidFill>
              </a:rPr>
              <a:t>COMPETITION</a:t>
            </a:r>
            <a:r>
              <a:rPr lang="en-US" dirty="0" smtClean="0"/>
              <a:t>: CASIO vibration watches, MOM/WIFE waking the person</a:t>
            </a:r>
            <a:endParaRPr lang="en-US" dirty="0"/>
          </a:p>
        </p:txBody>
      </p:sp>
    </p:spTree>
    <p:extLst>
      <p:ext uri="{BB962C8B-B14F-4D97-AF65-F5344CB8AC3E}">
        <p14:creationId xmlns:p14="http://schemas.microsoft.com/office/powerpoint/2010/main" val="2125832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07" y="609600"/>
            <a:ext cx="11389137" cy="1326321"/>
          </a:xfrm>
        </p:spPr>
        <p:txBody>
          <a:bodyPr/>
          <a:lstStyle/>
          <a:p>
            <a:r>
              <a:rPr lang="en-US" dirty="0" smtClean="0">
                <a:solidFill>
                  <a:srgbClr val="92D050"/>
                </a:solidFill>
              </a:rPr>
              <a:t>THE PROBLEM STATEMENT</a:t>
            </a:r>
            <a:endParaRPr lang="en-US" dirty="0">
              <a:solidFill>
                <a:srgbClr val="92D050"/>
              </a:solidFill>
            </a:endParaRPr>
          </a:p>
        </p:txBody>
      </p:sp>
      <p:graphicFrame>
        <p:nvGraphicFramePr>
          <p:cNvPr id="4" name="Diagram 3"/>
          <p:cNvGraphicFramePr/>
          <p:nvPr>
            <p:extLst>
              <p:ext uri="{D42A27DB-BD31-4B8C-83A1-F6EECF244321}">
                <p14:modId xmlns:p14="http://schemas.microsoft.com/office/powerpoint/2010/main" val="3491017195"/>
              </p:ext>
            </p:extLst>
          </p:nvPr>
        </p:nvGraphicFramePr>
        <p:xfrm>
          <a:off x="2001911" y="7877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Callout 4"/>
          <p:cNvSpPr/>
          <p:nvPr/>
        </p:nvSpPr>
        <p:spPr>
          <a:xfrm>
            <a:off x="3886200" y="2062919"/>
            <a:ext cx="1351084" cy="80095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needs</a:t>
            </a:r>
            <a:endParaRPr lang="en-US" dirty="0"/>
          </a:p>
        </p:txBody>
      </p:sp>
      <p:sp>
        <p:nvSpPr>
          <p:cNvPr id="7" name="Oval Callout 6"/>
          <p:cNvSpPr/>
          <p:nvPr/>
        </p:nvSpPr>
        <p:spPr>
          <a:xfrm>
            <a:off x="7167489" y="2062919"/>
            <a:ext cx="1519311" cy="80094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because</a:t>
            </a:r>
            <a:endParaRPr lang="en-US" dirty="0"/>
          </a:p>
        </p:txBody>
      </p:sp>
      <p:sp>
        <p:nvSpPr>
          <p:cNvPr id="8" name="TextBox 7"/>
          <p:cNvSpPr txBox="1"/>
          <p:nvPr/>
        </p:nvSpPr>
        <p:spPr>
          <a:xfrm>
            <a:off x="2032000" y="4538198"/>
            <a:ext cx="8089899" cy="1692771"/>
          </a:xfrm>
          <a:prstGeom prst="rect">
            <a:avLst/>
          </a:prstGeom>
          <a:noFill/>
        </p:spPr>
        <p:txBody>
          <a:bodyPr wrap="square" rtlCol="0">
            <a:spAutoFit/>
          </a:bodyPr>
          <a:lstStyle/>
          <a:p>
            <a:pPr algn="just"/>
            <a:r>
              <a:rPr lang="en-US" sz="2600" dirty="0" smtClean="0"/>
              <a:t>The </a:t>
            </a:r>
            <a:r>
              <a:rPr lang="en-US" sz="2600" dirty="0" smtClean="0">
                <a:solidFill>
                  <a:schemeClr val="accent1">
                    <a:lumMod val="75000"/>
                  </a:schemeClr>
                </a:solidFill>
              </a:rPr>
              <a:t>people with hearing impairment, students, work people , etc. </a:t>
            </a:r>
            <a:r>
              <a:rPr lang="en-US" sz="2600" dirty="0" smtClean="0"/>
              <a:t>needs an </a:t>
            </a:r>
            <a:r>
              <a:rPr lang="en-US" sz="2600" dirty="0" smtClean="0">
                <a:solidFill>
                  <a:schemeClr val="accent5">
                    <a:lumMod val="75000"/>
                  </a:schemeClr>
                </a:solidFill>
              </a:rPr>
              <a:t>alternate device </a:t>
            </a:r>
            <a:r>
              <a:rPr lang="en-US" sz="2600" dirty="0" smtClean="0"/>
              <a:t>to wake up on</a:t>
            </a:r>
            <a:r>
              <a:rPr lang="en-US" sz="2600" dirty="0" smtClean="0">
                <a:solidFill>
                  <a:schemeClr val="accent5">
                    <a:lumMod val="75000"/>
                  </a:schemeClr>
                </a:solidFill>
              </a:rPr>
              <a:t> </a:t>
            </a:r>
            <a:r>
              <a:rPr lang="en-US" sz="2600" dirty="0" smtClean="0"/>
              <a:t>time because the </a:t>
            </a:r>
            <a:r>
              <a:rPr lang="en-US" sz="2600" dirty="0" smtClean="0">
                <a:solidFill>
                  <a:schemeClr val="accent2">
                    <a:lumMod val="75000"/>
                  </a:schemeClr>
                </a:solidFill>
              </a:rPr>
              <a:t>conventional ways are not helping enough</a:t>
            </a:r>
            <a:r>
              <a:rPr lang="en-US" sz="2600" dirty="0" smtClean="0"/>
              <a:t>.</a:t>
            </a:r>
            <a:endParaRPr lang="en-US" sz="2600" dirty="0"/>
          </a:p>
        </p:txBody>
      </p:sp>
    </p:spTree>
    <p:extLst>
      <p:ext uri="{BB962C8B-B14F-4D97-AF65-F5344CB8AC3E}">
        <p14:creationId xmlns:p14="http://schemas.microsoft.com/office/powerpoint/2010/main" val="2240444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6238" y="927278"/>
            <a:ext cx="4468968" cy="769441"/>
          </a:xfrm>
          <a:prstGeom prst="rect">
            <a:avLst/>
          </a:prstGeom>
          <a:noFill/>
        </p:spPr>
        <p:txBody>
          <a:bodyPr wrap="square" rtlCol="0">
            <a:spAutoFit/>
          </a:bodyPr>
          <a:lstStyle/>
          <a:p>
            <a:r>
              <a:rPr lang="en-IN" sz="4400" dirty="0" smtClean="0">
                <a:solidFill>
                  <a:srgbClr val="92D050"/>
                </a:solidFill>
              </a:rPr>
              <a:t>MECHANISM</a:t>
            </a:r>
            <a:endParaRPr lang="en-IN" sz="4400" dirty="0">
              <a:solidFill>
                <a:srgbClr val="92D050"/>
              </a:solidFill>
            </a:endParaRPr>
          </a:p>
        </p:txBody>
      </p:sp>
      <p:sp>
        <p:nvSpPr>
          <p:cNvPr id="4" name="TextBox 3"/>
          <p:cNvSpPr txBox="1"/>
          <p:nvPr/>
        </p:nvSpPr>
        <p:spPr>
          <a:xfrm>
            <a:off x="2125013" y="2472744"/>
            <a:ext cx="8538694" cy="3539430"/>
          </a:xfrm>
          <a:prstGeom prst="rect">
            <a:avLst/>
          </a:prstGeom>
          <a:noFill/>
        </p:spPr>
        <p:txBody>
          <a:bodyPr wrap="square" rtlCol="0">
            <a:spAutoFit/>
          </a:bodyPr>
          <a:lstStyle/>
          <a:p>
            <a:pPr marL="285750" indent="-285750">
              <a:buFont typeface="Arial" pitchFamily="34" charset="0"/>
              <a:buChar char="•"/>
            </a:pPr>
            <a:r>
              <a:rPr lang="en-IN" sz="2800" dirty="0" smtClean="0"/>
              <a:t>The watch contains a vibrating mechanism, two pin holes and a needle besides all other functions available in conventional </a:t>
            </a:r>
            <a:r>
              <a:rPr lang="en-IN" sz="2800" dirty="0" err="1" smtClean="0"/>
              <a:t>analog</a:t>
            </a:r>
            <a:r>
              <a:rPr lang="en-IN" sz="2800" dirty="0" smtClean="0"/>
              <a:t> wrist watches .</a:t>
            </a:r>
          </a:p>
          <a:p>
            <a:pPr marL="285750" indent="-285750">
              <a:buFont typeface="Arial" pitchFamily="34" charset="0"/>
              <a:buChar char="•"/>
            </a:pPr>
            <a:r>
              <a:rPr lang="en-IN" sz="2800" dirty="0" smtClean="0"/>
              <a:t>Initially we set the alarm  timing in the watch  and the needle is inserted in  the first  pin hole, as soon as the watch strikes the set time the watch starts vibrating .</a:t>
            </a:r>
          </a:p>
        </p:txBody>
      </p:sp>
    </p:spTree>
    <p:extLst>
      <p:ext uri="{BB962C8B-B14F-4D97-AF65-F5344CB8AC3E}">
        <p14:creationId xmlns:p14="http://schemas.microsoft.com/office/powerpoint/2010/main" val="400718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9562" y="798490"/>
            <a:ext cx="7830354" cy="5262979"/>
          </a:xfrm>
          <a:prstGeom prst="rect">
            <a:avLst/>
          </a:prstGeom>
          <a:noFill/>
        </p:spPr>
        <p:txBody>
          <a:bodyPr wrap="square" rtlCol="0">
            <a:spAutoFit/>
          </a:bodyPr>
          <a:lstStyle/>
          <a:p>
            <a:pPr marL="285750" indent="-285750">
              <a:buFont typeface="Arial" pitchFamily="34" charset="0"/>
              <a:buChar char="•"/>
            </a:pPr>
            <a:r>
              <a:rPr lang="en-IN" sz="2400" dirty="0"/>
              <a:t>Since the concerned person wears this watch in  a hand while sleeping , it makes the person half </a:t>
            </a:r>
            <a:r>
              <a:rPr lang="en-IN" sz="2400" dirty="0" smtClean="0"/>
              <a:t>conscious.</a:t>
            </a:r>
          </a:p>
          <a:p>
            <a:endParaRPr lang="en-IN" sz="2400" dirty="0"/>
          </a:p>
          <a:p>
            <a:pPr marL="285750" indent="-285750">
              <a:buFont typeface="Arial" pitchFamily="34" charset="0"/>
              <a:buChar char="•"/>
            </a:pPr>
            <a:r>
              <a:rPr lang="en-IN" sz="2400" dirty="0"/>
              <a:t>The vibration can only be turned off only when the </a:t>
            </a:r>
            <a:r>
              <a:rPr lang="en-IN" sz="2400" dirty="0" smtClean="0"/>
              <a:t> </a:t>
            </a:r>
            <a:r>
              <a:rPr lang="en-IN" sz="2400" dirty="0"/>
              <a:t>needle inserted in first pin hole is removed and inserted into the 2</a:t>
            </a:r>
            <a:r>
              <a:rPr lang="en-IN" sz="2400" baseline="30000" dirty="0"/>
              <a:t>nd</a:t>
            </a:r>
            <a:r>
              <a:rPr lang="en-IN" sz="2400" dirty="0"/>
              <a:t> pin hole</a:t>
            </a:r>
            <a:r>
              <a:rPr lang="en-IN" sz="2400" dirty="0" smtClean="0"/>
              <a:t>.</a:t>
            </a:r>
          </a:p>
          <a:p>
            <a:endParaRPr lang="en-IN" sz="2400" dirty="0"/>
          </a:p>
          <a:p>
            <a:pPr marL="285750" indent="-285750">
              <a:buFont typeface="Arial" pitchFamily="34" charset="0"/>
              <a:buChar char="•"/>
            </a:pPr>
            <a:r>
              <a:rPr lang="en-IN" sz="2400" dirty="0"/>
              <a:t>As the pin hole is of very small diameter ,this insertion process can only be accomplished when the lights are turned on</a:t>
            </a:r>
            <a:r>
              <a:rPr lang="en-IN" sz="2400" dirty="0" smtClean="0"/>
              <a:t>.</a:t>
            </a:r>
          </a:p>
          <a:p>
            <a:endParaRPr lang="en-IN" sz="2400" dirty="0"/>
          </a:p>
          <a:p>
            <a:pPr marL="285750" indent="-285750">
              <a:buFont typeface="Arial" pitchFamily="34" charset="0"/>
              <a:buChar char="•"/>
            </a:pPr>
            <a:r>
              <a:rPr lang="en-IN" sz="2400" dirty="0"/>
              <a:t>So finally the person becomes fully </a:t>
            </a:r>
            <a:r>
              <a:rPr lang="en-IN" sz="2400" dirty="0" smtClean="0"/>
              <a:t>conscious </a:t>
            </a:r>
            <a:r>
              <a:rPr lang="en-IN" sz="2400" dirty="0"/>
              <a:t>and wakes up .</a:t>
            </a:r>
          </a:p>
        </p:txBody>
      </p:sp>
    </p:spTree>
    <p:extLst>
      <p:ext uri="{BB962C8B-B14F-4D97-AF65-F5344CB8AC3E}">
        <p14:creationId xmlns:p14="http://schemas.microsoft.com/office/powerpoint/2010/main" val="924048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31800"/>
            <a:ext cx="10353761" cy="1326321"/>
          </a:xfrm>
        </p:spPr>
        <p:txBody>
          <a:bodyPr/>
          <a:lstStyle/>
          <a:p>
            <a:r>
              <a:rPr lang="en-IN" dirty="0" smtClean="0">
                <a:solidFill>
                  <a:srgbClr val="92D050"/>
                </a:solidFill>
              </a:rPr>
              <a:t>THE PAIN AREA</a:t>
            </a:r>
            <a:endParaRPr lang="en-IN" dirty="0">
              <a:solidFill>
                <a:srgbClr val="92D0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1886479"/>
            <a:ext cx="3560762" cy="237384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610" y="1902969"/>
            <a:ext cx="3514490" cy="2340861"/>
          </a:xfrm>
          <a:prstGeom prst="rect">
            <a:avLst/>
          </a:prstGeom>
          <a:ln>
            <a:noFill/>
          </a:ln>
          <a:effectLst>
            <a:outerShdw blurRad="190500" algn="tl" rotWithShape="0">
              <a:srgbClr val="000000">
                <a:alpha val="70000"/>
              </a:srgbClr>
            </a:outerShdw>
          </a:effectLst>
        </p:spPr>
      </p:pic>
      <p:sp>
        <p:nvSpPr>
          <p:cNvPr id="8" name="Right Arrow 7"/>
          <p:cNvSpPr/>
          <p:nvPr/>
        </p:nvSpPr>
        <p:spPr>
          <a:xfrm>
            <a:off x="5194300" y="2767151"/>
            <a:ext cx="1409700" cy="612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968500" y="4422676"/>
            <a:ext cx="7670800" cy="2308324"/>
          </a:xfrm>
          <a:prstGeom prst="rect">
            <a:avLst/>
          </a:prstGeom>
          <a:noFill/>
        </p:spPr>
        <p:txBody>
          <a:bodyPr wrap="square" rtlCol="0">
            <a:spAutoFit/>
          </a:bodyPr>
          <a:lstStyle/>
          <a:p>
            <a:pPr marL="285750" indent="-285750" algn="just">
              <a:buFont typeface="Arial" pitchFamily="34" charset="0"/>
              <a:buChar char="•"/>
            </a:pPr>
            <a:r>
              <a:rPr lang="en-IN" sz="2400" dirty="0" smtClean="0"/>
              <a:t>The lazy people first struggle to switch the alarm off and then sleep. </a:t>
            </a:r>
          </a:p>
          <a:p>
            <a:pPr marL="285750" indent="-285750" algn="just">
              <a:buFont typeface="Arial" pitchFamily="34" charset="0"/>
              <a:buChar char="•"/>
            </a:pPr>
            <a:r>
              <a:rPr lang="en-IN" sz="2400" dirty="0" smtClean="0"/>
              <a:t>The alarm’s sound disturbs the other roommates’ sleep.</a:t>
            </a:r>
          </a:p>
          <a:p>
            <a:pPr marL="285750" indent="-285750" algn="just">
              <a:buFont typeface="Arial" pitchFamily="34" charset="0"/>
              <a:buChar char="•"/>
            </a:pPr>
            <a:r>
              <a:rPr lang="en-IN" sz="2400" dirty="0" smtClean="0"/>
              <a:t>People with Hearing Impairment don’t hear the alarm. </a:t>
            </a:r>
            <a:endParaRPr lang="en-IN" sz="2400" dirty="0"/>
          </a:p>
        </p:txBody>
      </p:sp>
    </p:spTree>
    <p:extLst>
      <p:ext uri="{BB962C8B-B14F-4D97-AF65-F5344CB8AC3E}">
        <p14:creationId xmlns:p14="http://schemas.microsoft.com/office/powerpoint/2010/main" val="3232991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692" y="380096"/>
            <a:ext cx="10353761" cy="1326321"/>
          </a:xfrm>
        </p:spPr>
        <p:txBody>
          <a:bodyPr/>
          <a:lstStyle/>
          <a:p>
            <a:r>
              <a:rPr lang="en-US" dirty="0" smtClean="0">
                <a:solidFill>
                  <a:srgbClr val="92D050"/>
                </a:solidFill>
              </a:rPr>
              <a:t>Fish-bone analysis</a:t>
            </a:r>
            <a:endParaRPr lang="en-US" dirty="0">
              <a:solidFill>
                <a:srgbClr val="92D050"/>
              </a:solidFill>
            </a:endParaRPr>
          </a:p>
        </p:txBody>
      </p:sp>
      <p:cxnSp>
        <p:nvCxnSpPr>
          <p:cNvPr id="4" name="Straight Connector 3"/>
          <p:cNvCxnSpPr/>
          <p:nvPr/>
        </p:nvCxnSpPr>
        <p:spPr>
          <a:xfrm>
            <a:off x="1326523" y="3928056"/>
            <a:ext cx="8783391" cy="12879"/>
          </a:xfrm>
          <a:prstGeom prst="line">
            <a:avLst/>
          </a:prstGeom>
          <a:ln w="50800" cap="flat"/>
        </p:spPr>
        <p:style>
          <a:lnRef idx="1">
            <a:schemeClr val="accent1"/>
          </a:lnRef>
          <a:fillRef idx="0">
            <a:schemeClr val="accent1"/>
          </a:fillRef>
          <a:effectRef idx="0">
            <a:schemeClr val="accent1"/>
          </a:effectRef>
          <a:fontRef idx="minor">
            <a:schemeClr val="tx1"/>
          </a:fontRef>
        </p:style>
      </p:cxnSp>
      <p:sp>
        <p:nvSpPr>
          <p:cNvPr id="5" name="Isosceles Triangle 4"/>
          <p:cNvSpPr/>
          <p:nvPr/>
        </p:nvSpPr>
        <p:spPr>
          <a:xfrm rot="5400000">
            <a:off x="10265699" y="3067549"/>
            <a:ext cx="1409445" cy="172101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0800000" flipV="1">
            <a:off x="9829374" y="4595170"/>
            <a:ext cx="2282094" cy="1200329"/>
          </a:xfrm>
          <a:prstGeom prst="rect">
            <a:avLst/>
          </a:prstGeom>
          <a:noFill/>
        </p:spPr>
        <p:txBody>
          <a:bodyPr wrap="square" rtlCol="0">
            <a:spAutoFit/>
          </a:bodyPr>
          <a:lstStyle/>
          <a:p>
            <a:pPr algn="ctr"/>
            <a:r>
              <a:rPr lang="en-US" sz="3600" dirty="0" smtClean="0"/>
              <a:t>Alarm not heard</a:t>
            </a:r>
            <a:endParaRPr lang="en-US" sz="3600" dirty="0"/>
          </a:p>
        </p:txBody>
      </p:sp>
      <p:cxnSp>
        <p:nvCxnSpPr>
          <p:cNvPr id="10" name="Straight Connector 9"/>
          <p:cNvCxnSpPr/>
          <p:nvPr/>
        </p:nvCxnSpPr>
        <p:spPr>
          <a:xfrm flipH="1">
            <a:off x="3234761" y="3889684"/>
            <a:ext cx="1634836" cy="18215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733280" y="2108965"/>
            <a:ext cx="1519311" cy="183197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66790" y="3926977"/>
            <a:ext cx="1336431" cy="180870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90612" y="1908182"/>
            <a:ext cx="1744394" cy="199213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26523" y="1835213"/>
            <a:ext cx="1941342" cy="1015663"/>
          </a:xfrm>
          <a:prstGeom prst="rect">
            <a:avLst/>
          </a:prstGeom>
          <a:noFill/>
        </p:spPr>
        <p:txBody>
          <a:bodyPr wrap="square" rtlCol="0">
            <a:spAutoFit/>
          </a:bodyPr>
          <a:lstStyle/>
          <a:p>
            <a:r>
              <a:rPr lang="en-US" sz="2000" dirty="0" smtClean="0">
                <a:solidFill>
                  <a:srgbClr val="FF3300"/>
                </a:solidFill>
              </a:rPr>
              <a:t>PEOPLE</a:t>
            </a:r>
          </a:p>
          <a:p>
            <a:pPr marL="285750" indent="-285750">
              <a:buFont typeface="Arial" panose="020B0604020202020204" pitchFamily="34" charset="0"/>
              <a:buChar char="•"/>
            </a:pPr>
            <a:r>
              <a:rPr lang="en-US" sz="2000" dirty="0" smtClean="0"/>
              <a:t>Laziness</a:t>
            </a:r>
          </a:p>
          <a:p>
            <a:pPr marL="285750" indent="-285750">
              <a:buFont typeface="Arial" panose="020B0604020202020204" pitchFamily="34" charset="0"/>
              <a:buChar char="•"/>
            </a:pPr>
            <a:r>
              <a:rPr lang="en-US" sz="2000" dirty="0" smtClean="0"/>
              <a:t>Tiredness</a:t>
            </a:r>
          </a:p>
        </p:txBody>
      </p:sp>
      <p:sp>
        <p:nvSpPr>
          <p:cNvPr id="18" name="TextBox 17"/>
          <p:cNvSpPr txBox="1"/>
          <p:nvPr/>
        </p:nvSpPr>
        <p:spPr>
          <a:xfrm>
            <a:off x="4684338" y="1706417"/>
            <a:ext cx="2778471" cy="1631216"/>
          </a:xfrm>
          <a:prstGeom prst="rect">
            <a:avLst/>
          </a:prstGeom>
          <a:noFill/>
        </p:spPr>
        <p:txBody>
          <a:bodyPr wrap="square" rtlCol="0">
            <a:spAutoFit/>
          </a:bodyPr>
          <a:lstStyle/>
          <a:p>
            <a:r>
              <a:rPr lang="en-US" sz="2000" dirty="0" smtClean="0">
                <a:solidFill>
                  <a:srgbClr val="FF3300"/>
                </a:solidFill>
              </a:rPr>
              <a:t>MACHINE</a:t>
            </a:r>
          </a:p>
          <a:p>
            <a:pPr marL="285750" indent="-285750">
              <a:buFont typeface="Arial" panose="020B0604020202020204" pitchFamily="34" charset="0"/>
              <a:buChar char="•"/>
            </a:pPr>
            <a:r>
              <a:rPr lang="en-US" sz="2000" dirty="0" smtClean="0"/>
              <a:t>Alarm did not sound</a:t>
            </a:r>
          </a:p>
          <a:p>
            <a:pPr marL="285750" indent="-285750">
              <a:buFont typeface="Arial" panose="020B0604020202020204" pitchFamily="34" charset="0"/>
              <a:buChar char="•"/>
            </a:pPr>
            <a:r>
              <a:rPr lang="en-US" sz="2000" dirty="0" smtClean="0"/>
              <a:t>Alarm sound not loud enough</a:t>
            </a:r>
            <a:endParaRPr lang="en-US" sz="2000" dirty="0"/>
          </a:p>
        </p:txBody>
      </p:sp>
      <p:sp>
        <p:nvSpPr>
          <p:cNvPr id="19" name="TextBox 18"/>
          <p:cNvSpPr txBox="1"/>
          <p:nvPr/>
        </p:nvSpPr>
        <p:spPr>
          <a:xfrm>
            <a:off x="1326523" y="5133780"/>
            <a:ext cx="2409723" cy="1323439"/>
          </a:xfrm>
          <a:prstGeom prst="rect">
            <a:avLst/>
          </a:prstGeom>
          <a:noFill/>
        </p:spPr>
        <p:txBody>
          <a:bodyPr wrap="square" rtlCol="0">
            <a:spAutoFit/>
          </a:bodyPr>
          <a:lstStyle/>
          <a:p>
            <a:r>
              <a:rPr lang="en-US" sz="2000" dirty="0" smtClean="0">
                <a:solidFill>
                  <a:srgbClr val="FF3300"/>
                </a:solidFill>
              </a:rPr>
              <a:t>ENVIRONMENT</a:t>
            </a:r>
          </a:p>
          <a:p>
            <a:pPr marL="285750" indent="-285750">
              <a:buFont typeface="Arial" panose="020B0604020202020204" pitchFamily="34" charset="0"/>
              <a:buChar char="•"/>
            </a:pPr>
            <a:r>
              <a:rPr lang="en-US" sz="2000" dirty="0" smtClean="0"/>
              <a:t>Too cozy</a:t>
            </a:r>
          </a:p>
          <a:p>
            <a:pPr marL="285750" indent="-285750">
              <a:buFont typeface="Arial" panose="020B0604020202020204" pitchFamily="34" charset="0"/>
              <a:buChar char="•"/>
            </a:pPr>
            <a:r>
              <a:rPr lang="en-US" sz="2000" dirty="0" smtClean="0"/>
              <a:t>Travelling in train</a:t>
            </a:r>
          </a:p>
        </p:txBody>
      </p:sp>
      <p:sp>
        <p:nvSpPr>
          <p:cNvPr id="20" name="TextBox 19"/>
          <p:cNvSpPr txBox="1"/>
          <p:nvPr/>
        </p:nvSpPr>
        <p:spPr>
          <a:xfrm>
            <a:off x="5346405" y="5133780"/>
            <a:ext cx="2988601" cy="1323439"/>
          </a:xfrm>
          <a:prstGeom prst="rect">
            <a:avLst/>
          </a:prstGeom>
          <a:noFill/>
        </p:spPr>
        <p:txBody>
          <a:bodyPr wrap="square" rtlCol="0">
            <a:spAutoFit/>
          </a:bodyPr>
          <a:lstStyle/>
          <a:p>
            <a:r>
              <a:rPr lang="en-US" sz="2000" dirty="0" smtClean="0">
                <a:solidFill>
                  <a:srgbClr val="FF3300"/>
                </a:solidFill>
              </a:rPr>
              <a:t>MEASUREMENT</a:t>
            </a:r>
          </a:p>
          <a:p>
            <a:pPr marL="285750" indent="-285750">
              <a:buFont typeface="Arial" panose="020B0604020202020204" pitchFamily="34" charset="0"/>
              <a:buChar char="•"/>
            </a:pPr>
            <a:r>
              <a:rPr lang="en-US" sz="2000" dirty="0" smtClean="0"/>
              <a:t>Time not set correctly</a:t>
            </a:r>
          </a:p>
          <a:p>
            <a:pPr marL="285750" indent="-285750">
              <a:buFont typeface="Arial" panose="020B0604020202020204" pitchFamily="34" charset="0"/>
              <a:buChar char="•"/>
            </a:pPr>
            <a:r>
              <a:rPr lang="en-US" sz="2000" dirty="0" smtClean="0"/>
              <a:t>Battery drain out</a:t>
            </a:r>
            <a:endParaRPr lang="en-US" sz="2000" dirty="0"/>
          </a:p>
        </p:txBody>
      </p:sp>
    </p:spTree>
    <p:extLst>
      <p:ext uri="{BB962C8B-B14F-4D97-AF65-F5344CB8AC3E}">
        <p14:creationId xmlns:p14="http://schemas.microsoft.com/office/powerpoint/2010/main" val="2473953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TC104033921[[fn=Damask]]</Template>
  <TotalTime>207</TotalTime>
  <Words>717</Words>
  <Application>Microsoft Office PowerPoint</Application>
  <PresentationFormat>Custom</PresentationFormat>
  <Paragraphs>100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Damask</vt:lpstr>
      <vt:lpstr>‘VEGETES’ GROUP1  NCAT CEP 2014</vt:lpstr>
      <vt:lpstr>The VegeteS :</vt:lpstr>
      <vt:lpstr>Top 3 ideas</vt:lpstr>
      <vt:lpstr>Executive summary</vt:lpstr>
      <vt:lpstr>THE PROBLEM STATEMENT</vt:lpstr>
      <vt:lpstr>PowerPoint Presentation</vt:lpstr>
      <vt:lpstr>PowerPoint Presentation</vt:lpstr>
      <vt:lpstr>THE PAIN AREA</vt:lpstr>
      <vt:lpstr>Fish-bone analysis</vt:lpstr>
      <vt:lpstr>PowerPoint Presentation</vt:lpstr>
      <vt:lpstr>PowerPoint Presentation</vt:lpstr>
      <vt:lpstr>Marketing strategy</vt:lpstr>
      <vt:lpstr>TEAM</vt:lpstr>
      <vt:lpstr>Creativity is craziness which adds some value.  ~ Priyank NARAYAN(DMS, IIT-D)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1 NCAT CEP 2014</dc:title>
  <dc:creator>prateek maheshwari</dc:creator>
  <cp:lastModifiedBy>Jyoti</cp:lastModifiedBy>
  <cp:revision>31</cp:revision>
  <dcterms:created xsi:type="dcterms:W3CDTF">2014-07-03T21:15:37Z</dcterms:created>
  <dcterms:modified xsi:type="dcterms:W3CDTF">2014-07-04T03:43:31Z</dcterms:modified>
</cp:coreProperties>
</file>